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Inconsolata Bold" pitchFamily="1" charset="0"/>
      <p:bold r:id="rId2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944962-C355-040C-CED1-5E4737F4383F}" v="94" dt="2025-09-22T09:07:31.4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7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9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248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nicoli13/tedx-match/tree/89b8d9f288d1acd685773eaee19c3f2fa10533e6/lambda/Add_Like_To_Use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mnicoli13/tedx-match/tree/89b8d9f288d1acd685773eaee19c3f2fa10533e6/lambda/Get_User_By_Id" TargetMode="External"/><Relationship Id="rId5" Type="http://schemas.openxmlformats.org/officeDocument/2006/relationships/hyperlink" Target="https://github.com/mnicoli13/tedx-match/tree/89b8d9f288d1acd685773eaee19c3f2fa10533e6/lambda/Get_Likes_People_By_User_Id" TargetMode="External"/><Relationship Id="rId4" Type="http://schemas.openxmlformats.org/officeDocument/2006/relationships/hyperlink" Target="https://github.com/mnicoli13/tedx-match/tree/89b8d9f288d1acd685773eaee19c3f2fa10533e6/lambda/Find_similar_us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960" y="2575560"/>
            <a:ext cx="3078480" cy="30784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5697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TedxMatch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6186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800" b="1" dirty="0">
                <a:solidFill>
                  <a:schemeClr val="bg1"/>
                </a:solidFill>
              </a:rPr>
              <a:t>Progetto 3/4</a:t>
            </a:r>
          </a:p>
        </p:txBody>
      </p:sp>
      <p:sp>
        <p:nvSpPr>
          <p:cNvPr id="6" name="Text 2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Realizzato da: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8547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Matteo Nicoli (1086111)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2969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Giuseppe Meloni (1089152)</a:t>
            </a:r>
            <a:endParaRPr lang="en-US" sz="1750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6EA87B-2F96-F6EB-DDAD-4D49A7464B46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894ECEA2-D938-4A86-41A6-91753FC84B5E}"/>
              </a:ext>
            </a:extLst>
          </p:cNvPr>
          <p:cNvSpPr/>
          <p:nvPr/>
        </p:nvSpPr>
        <p:spPr>
          <a:xfrm>
            <a:off x="207155" y="7691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Università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degli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Studi di Bergamo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442" y="142238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Grazie!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6724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79442" y="3417332"/>
            <a:ext cx="13042821" cy="38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Lambda Functions: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b="1" dirty="0">
              <a:solidFill>
                <a:srgbClr val="DAD1E6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3"/>
              </a:rPr>
              <a:t>https://github.com/mnicoli13/tedx-match/tree/89b8d9f288d1acd685773eaee19c3f2fa10533e6/lambda/Add_Like_To_User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4"/>
              </a:rPr>
              <a:t>https://github.com/mnicoli13/tedx-match/tree/89b8d9f288d1acd685773eaee19c3f2fa10533e6/lambda/Find_similar_user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hlinkClick r:id="rId5"/>
              </a:rPr>
              <a:t>https://github.com/mnicoli13/tedx-match/tree/89b8d9f288d1acd685773eaee19c3f2fa10533e6/lambda/Get_Likes_People_By_User_Id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6"/>
              </a:rPr>
              <a:t>https://github.com/mnicoli13/tedx-match/tree/89b8d9f288d1acd685773eaee19c3f2fa10533e6/lambda/Get_User_By_Id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https://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github.com</a:t>
            </a: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/mnicoli13/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tedx</a:t>
            </a: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-match/tree/89b8d9f288d1acd685773eaee19c3f2fa10533e6/lambda/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Get_Watch_Next_by_Id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A2690D0-D523-82FC-C149-AC5663735680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558" y="562570"/>
            <a:ext cx="6918365" cy="710445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27948"/>
            <a:ext cx="218193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get_user_by_id</a:t>
            </a:r>
            <a:endParaRPr lang="en-US" sz="1550" dirty="0"/>
          </a:p>
        </p:txBody>
      </p:sp>
      <p:sp>
        <p:nvSpPr>
          <p:cNvPr id="5" name="Text 1"/>
          <p:cNvSpPr/>
          <p:nvPr/>
        </p:nvSpPr>
        <p:spPr>
          <a:xfrm>
            <a:off x="793790" y="1154549"/>
            <a:ext cx="57276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i dettagli di un utente specifico tramite il suo ID.</a:t>
            </a:r>
            <a:endParaRPr lang="en-US" sz="1250" dirty="0"/>
          </a:p>
        </p:txBody>
      </p:sp>
      <p:sp>
        <p:nvSpPr>
          <p:cNvPr id="6" name="Shape 2"/>
          <p:cNvSpPr/>
          <p:nvPr/>
        </p:nvSpPr>
        <p:spPr>
          <a:xfrm>
            <a:off x="793790" y="1825347"/>
            <a:ext cx="5727621" cy="1445062"/>
          </a:xfrm>
          <a:prstGeom prst="roundRect">
            <a:avLst>
              <a:gd name="adj" fmla="val 759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802487"/>
            <a:ext cx="5727621" cy="9144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1587222"/>
            <a:ext cx="476250" cy="4762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62350" y="1706285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1</a:t>
            </a:r>
            <a:endParaRPr lang="en-US" sz="24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75360" y="222218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550" dirty="0"/>
          </a:p>
        </p:txBody>
      </p:sp>
      <p:sp>
        <p:nvSpPr>
          <p:cNvPr id="11" name="Text 5"/>
          <p:cNvSpPr/>
          <p:nvPr/>
        </p:nvSpPr>
        <p:spPr>
          <a:xfrm>
            <a:off x="975360" y="2565440"/>
            <a:ext cx="5364480" cy="523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https://kn02x41x87.execute-api.us-east-1.amazonaws.com/default/Get_User_By_Id</a:t>
            </a:r>
            <a:endParaRPr lang="en-US" sz="1250" dirty="0"/>
          </a:p>
        </p:txBody>
      </p:sp>
      <p:sp>
        <p:nvSpPr>
          <p:cNvPr id="12" name="Shape 6"/>
          <p:cNvSpPr/>
          <p:nvPr/>
        </p:nvSpPr>
        <p:spPr>
          <a:xfrm>
            <a:off x="793790" y="3667244"/>
            <a:ext cx="5727621" cy="1897261"/>
          </a:xfrm>
          <a:prstGeom prst="roundRect">
            <a:avLst>
              <a:gd name="adj" fmla="val 578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44384"/>
            <a:ext cx="5727621" cy="9144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3429119"/>
            <a:ext cx="476250" cy="4762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62350" y="3548182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2</a:t>
            </a:r>
            <a:endParaRPr lang="en-US" sz="20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6" name="Text 8"/>
          <p:cNvSpPr/>
          <p:nvPr/>
        </p:nvSpPr>
        <p:spPr>
          <a:xfrm>
            <a:off x="975360" y="406407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</a:t>
            </a:r>
            <a:endParaRPr lang="en-US" sz="1550" dirty="0"/>
          </a:p>
        </p:txBody>
      </p:sp>
      <p:sp>
        <p:nvSpPr>
          <p:cNvPr id="17" name="Text 9"/>
          <p:cNvSpPr/>
          <p:nvPr/>
        </p:nvSpPr>
        <p:spPr>
          <a:xfrm>
            <a:off x="975360" y="4407337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250" dirty="0"/>
          </a:p>
        </p:txBody>
      </p:sp>
      <p:sp>
        <p:nvSpPr>
          <p:cNvPr id="18" name="Text 10"/>
          <p:cNvSpPr/>
          <p:nvPr/>
        </p:nvSpPr>
        <p:spPr>
          <a:xfrm>
            <a:off x="975360" y="4764286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"user_id": "6"</a:t>
            </a:r>
            <a:endParaRPr lang="en-US" sz="1250" dirty="0"/>
          </a:p>
        </p:txBody>
      </p:sp>
      <p:sp>
        <p:nvSpPr>
          <p:cNvPr id="19" name="Text 11"/>
          <p:cNvSpPr/>
          <p:nvPr/>
        </p:nvSpPr>
        <p:spPr>
          <a:xfrm>
            <a:off x="975360" y="5121235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50" dirty="0"/>
          </a:p>
        </p:txBody>
      </p:sp>
      <p:sp>
        <p:nvSpPr>
          <p:cNvPr id="20" name="Shape 12"/>
          <p:cNvSpPr/>
          <p:nvPr/>
        </p:nvSpPr>
        <p:spPr>
          <a:xfrm>
            <a:off x="793790" y="5961340"/>
            <a:ext cx="5727621" cy="1540312"/>
          </a:xfrm>
          <a:prstGeom prst="roundRect">
            <a:avLst>
              <a:gd name="adj" fmla="val 712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938480"/>
            <a:ext cx="5727621" cy="91440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5723215"/>
            <a:ext cx="476250" cy="476250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3562350" y="5842278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3</a:t>
            </a:r>
            <a:endParaRPr lang="en-US" sz="2400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24" name="Text 14"/>
          <p:cNvSpPr/>
          <p:nvPr/>
        </p:nvSpPr>
        <p:spPr>
          <a:xfrm>
            <a:off x="975360" y="635817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550" dirty="0"/>
          </a:p>
        </p:txBody>
      </p:sp>
      <p:sp>
        <p:nvSpPr>
          <p:cNvPr id="25" name="Text 15"/>
          <p:cNvSpPr/>
          <p:nvPr/>
        </p:nvSpPr>
        <p:spPr>
          <a:xfrm>
            <a:off x="975360" y="6701433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Cerca l'utente nel database utilizzando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findOne</a:t>
            </a: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250" dirty="0"/>
          </a:p>
        </p:txBody>
      </p:sp>
      <p:sp>
        <p:nvSpPr>
          <p:cNvPr id="26" name="Text 16"/>
          <p:cNvSpPr/>
          <p:nvPr/>
        </p:nvSpPr>
        <p:spPr>
          <a:xfrm>
            <a:off x="975360" y="7058382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 = await User.findOne({ user_id: body.user_id });</a:t>
            </a:r>
            <a:endParaRPr lang="en-US" sz="12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DDEF31CF-9F02-5569-3636-9B364E41F902}"/>
              </a:ext>
            </a:extLst>
          </p:cNvPr>
          <p:cNvSpPr/>
          <p:nvPr/>
        </p:nvSpPr>
        <p:spPr>
          <a:xfrm>
            <a:off x="12814126" y="7791188"/>
            <a:ext cx="1816274" cy="438411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558" y="799743"/>
            <a:ext cx="6918365" cy="66301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27948"/>
            <a:ext cx="287619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get_likes_by_user_ids</a:t>
            </a:r>
            <a:endParaRPr lang="en-US" sz="1550" dirty="0"/>
          </a:p>
        </p:txBody>
      </p:sp>
      <p:sp>
        <p:nvSpPr>
          <p:cNvPr id="5" name="Text 1"/>
          <p:cNvSpPr/>
          <p:nvPr/>
        </p:nvSpPr>
        <p:spPr>
          <a:xfrm>
            <a:off x="793790" y="1154549"/>
            <a:ext cx="57276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i dati degli utenti a cui un utente ha messo like.</a:t>
            </a:r>
            <a:endParaRPr lang="en-US" sz="1250" dirty="0"/>
          </a:p>
        </p:txBody>
      </p:sp>
      <p:sp>
        <p:nvSpPr>
          <p:cNvPr id="6" name="Shape 2"/>
          <p:cNvSpPr/>
          <p:nvPr/>
        </p:nvSpPr>
        <p:spPr>
          <a:xfrm>
            <a:off x="793790" y="1825347"/>
            <a:ext cx="5727621" cy="1445062"/>
          </a:xfrm>
          <a:prstGeom prst="roundRect">
            <a:avLst>
              <a:gd name="adj" fmla="val 759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802487"/>
            <a:ext cx="5727621" cy="9144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1587222"/>
            <a:ext cx="476250" cy="4762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62350" y="1706285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1</a:t>
            </a:r>
            <a:endParaRPr lang="en-US" sz="20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75360" y="222218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550" dirty="0"/>
          </a:p>
        </p:txBody>
      </p:sp>
      <p:sp>
        <p:nvSpPr>
          <p:cNvPr id="11" name="Text 5"/>
          <p:cNvSpPr/>
          <p:nvPr/>
        </p:nvSpPr>
        <p:spPr>
          <a:xfrm>
            <a:off x="975360" y="2565440"/>
            <a:ext cx="5364480" cy="523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https://kn02x41x87.execute-api.us-east-1.amazonaws.com/default/Get_Likes_People_By_User_Id</a:t>
            </a:r>
            <a:endParaRPr lang="en-US" sz="1250" dirty="0"/>
          </a:p>
        </p:txBody>
      </p:sp>
      <p:sp>
        <p:nvSpPr>
          <p:cNvPr id="12" name="Shape 6"/>
          <p:cNvSpPr/>
          <p:nvPr/>
        </p:nvSpPr>
        <p:spPr>
          <a:xfrm>
            <a:off x="793790" y="3667244"/>
            <a:ext cx="5727621" cy="1897261"/>
          </a:xfrm>
          <a:prstGeom prst="roundRect">
            <a:avLst>
              <a:gd name="adj" fmla="val 578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44384"/>
            <a:ext cx="5727621" cy="9144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3429119"/>
            <a:ext cx="476250" cy="4762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62350" y="3526148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2</a:t>
            </a:r>
            <a:endParaRPr lang="en-US" sz="2400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16" name="Text 8"/>
          <p:cNvSpPr/>
          <p:nvPr/>
        </p:nvSpPr>
        <p:spPr>
          <a:xfrm>
            <a:off x="975360" y="406407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</a:t>
            </a:r>
            <a:endParaRPr lang="en-US" sz="1550" dirty="0"/>
          </a:p>
        </p:txBody>
      </p:sp>
      <p:sp>
        <p:nvSpPr>
          <p:cNvPr id="17" name="Text 9"/>
          <p:cNvSpPr/>
          <p:nvPr/>
        </p:nvSpPr>
        <p:spPr>
          <a:xfrm>
            <a:off x="975360" y="4407337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250" dirty="0"/>
          </a:p>
        </p:txBody>
      </p:sp>
      <p:sp>
        <p:nvSpPr>
          <p:cNvPr id="18" name="Text 10"/>
          <p:cNvSpPr/>
          <p:nvPr/>
        </p:nvSpPr>
        <p:spPr>
          <a:xfrm>
            <a:off x="975360" y="4764286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"user_ids": ["6", "79"]</a:t>
            </a:r>
            <a:endParaRPr lang="en-US" sz="1250" dirty="0"/>
          </a:p>
        </p:txBody>
      </p:sp>
      <p:sp>
        <p:nvSpPr>
          <p:cNvPr id="19" name="Text 11"/>
          <p:cNvSpPr/>
          <p:nvPr/>
        </p:nvSpPr>
        <p:spPr>
          <a:xfrm>
            <a:off x="975360" y="5121235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50" dirty="0"/>
          </a:p>
        </p:txBody>
      </p:sp>
      <p:sp>
        <p:nvSpPr>
          <p:cNvPr id="20" name="Shape 12"/>
          <p:cNvSpPr/>
          <p:nvPr/>
        </p:nvSpPr>
        <p:spPr>
          <a:xfrm>
            <a:off x="793790" y="5961340"/>
            <a:ext cx="5727621" cy="1540312"/>
          </a:xfrm>
          <a:prstGeom prst="roundRect">
            <a:avLst>
              <a:gd name="adj" fmla="val 712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938480"/>
            <a:ext cx="5727621" cy="91440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5723215"/>
            <a:ext cx="476250" cy="476250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3562350" y="5842278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3</a:t>
            </a:r>
            <a:endParaRPr lang="en-US" sz="2400" dirty="0">
              <a:solidFill>
                <a:schemeClr val="bg1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</p:txBody>
      </p:sp>
      <p:sp>
        <p:nvSpPr>
          <p:cNvPr id="24" name="Text 14"/>
          <p:cNvSpPr/>
          <p:nvPr/>
        </p:nvSpPr>
        <p:spPr>
          <a:xfrm>
            <a:off x="975360" y="635817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550" dirty="0"/>
          </a:p>
        </p:txBody>
      </p:sp>
      <p:sp>
        <p:nvSpPr>
          <p:cNvPr id="25" name="Text 15"/>
          <p:cNvSpPr/>
          <p:nvPr/>
        </p:nvSpPr>
        <p:spPr>
          <a:xfrm>
            <a:off x="975360" y="6701433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Query multipla con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$in</a:t>
            </a:r>
            <a:endParaRPr lang="en-US" sz="1250" dirty="0"/>
          </a:p>
        </p:txBody>
      </p:sp>
      <p:sp>
        <p:nvSpPr>
          <p:cNvPr id="26" name="Text 16"/>
          <p:cNvSpPr/>
          <p:nvPr/>
        </p:nvSpPr>
        <p:spPr>
          <a:xfrm>
            <a:off x="975360" y="7058382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users = await User.find({ user_id: { $in: body.user_ids } });</a:t>
            </a:r>
            <a:endParaRPr lang="en-US" sz="12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43FAA6F2-F3D7-51AB-E8CF-797FCE578A28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557" y="169427"/>
            <a:ext cx="6979126" cy="79046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30091" y="573643"/>
            <a:ext cx="2033230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add_like_to_user</a:t>
            </a:r>
            <a:endParaRPr lang="en-US" sz="1300" dirty="0"/>
          </a:p>
        </p:txBody>
      </p:sp>
      <p:sp>
        <p:nvSpPr>
          <p:cNvPr id="5" name="Text 1"/>
          <p:cNvSpPr/>
          <p:nvPr/>
        </p:nvSpPr>
        <p:spPr>
          <a:xfrm>
            <a:off x="730091" y="938093"/>
            <a:ext cx="5855018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Aggiunge un "Mi Piace" da un utente all'elenco di un altro utente.</a:t>
            </a:r>
            <a:endParaRPr lang="en-US" sz="1050" dirty="0"/>
          </a:p>
        </p:txBody>
      </p:sp>
      <p:sp>
        <p:nvSpPr>
          <p:cNvPr id="6" name="Shape 2"/>
          <p:cNvSpPr/>
          <p:nvPr/>
        </p:nvSpPr>
        <p:spPr>
          <a:xfrm>
            <a:off x="730091" y="1510903"/>
            <a:ext cx="5855018" cy="1007507"/>
          </a:xfrm>
          <a:prstGeom prst="roundRect">
            <a:avLst>
              <a:gd name="adj" fmla="val 7261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1495663"/>
            <a:ext cx="5855018" cy="6096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1307544"/>
            <a:ext cx="406718" cy="40671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76280" y="1398207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1</a:t>
            </a:r>
            <a:endParaRPr lang="en-US" sz="24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0" name="Text 4"/>
          <p:cNvSpPr/>
          <p:nvPr/>
        </p:nvSpPr>
        <p:spPr>
          <a:xfrm>
            <a:off x="880824" y="1849874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300" dirty="0"/>
          </a:p>
        </p:txBody>
      </p:sp>
      <p:sp>
        <p:nvSpPr>
          <p:cNvPr id="11" name="Text 5"/>
          <p:cNvSpPr/>
          <p:nvPr/>
        </p:nvSpPr>
        <p:spPr>
          <a:xfrm>
            <a:off x="880824" y="214312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https://kn02x41x87.execute-api.us-east-1.amazonaws.com/default/Add_Like_To_User</a:t>
            </a:r>
            <a:endParaRPr lang="en-US" sz="1050" dirty="0"/>
          </a:p>
        </p:txBody>
      </p:sp>
      <p:sp>
        <p:nvSpPr>
          <p:cNvPr id="12" name="Shape 6"/>
          <p:cNvSpPr/>
          <p:nvPr/>
        </p:nvSpPr>
        <p:spPr>
          <a:xfrm>
            <a:off x="730091" y="2857262"/>
            <a:ext cx="5855018" cy="1925122"/>
          </a:xfrm>
          <a:prstGeom prst="roundRect">
            <a:avLst>
              <a:gd name="adj" fmla="val 3800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2842022"/>
            <a:ext cx="5855018" cy="6096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2653903"/>
            <a:ext cx="406718" cy="40671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76280" y="2744566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2</a:t>
            </a:r>
            <a:endParaRPr lang="en-US" sz="24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6" name="Text 8"/>
          <p:cNvSpPr/>
          <p:nvPr/>
        </p:nvSpPr>
        <p:spPr>
          <a:xfrm>
            <a:off x="880824" y="3196233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 </a:t>
            </a:r>
            <a:endParaRPr lang="en-US" sz="1300" dirty="0"/>
          </a:p>
        </p:txBody>
      </p:sp>
      <p:sp>
        <p:nvSpPr>
          <p:cNvPr id="17" name="Text 9"/>
          <p:cNvSpPr/>
          <p:nvPr/>
        </p:nvSpPr>
        <p:spPr>
          <a:xfrm>
            <a:off x="880824" y="3489484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050" dirty="0"/>
          </a:p>
        </p:txBody>
      </p:sp>
      <p:sp>
        <p:nvSpPr>
          <p:cNvPr id="18" name="Text 10"/>
          <p:cNvSpPr/>
          <p:nvPr/>
        </p:nvSpPr>
        <p:spPr>
          <a:xfrm>
            <a:off x="880824" y="379535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"user_id": "6",</a:t>
            </a:r>
            <a:endParaRPr lang="en-US" sz="1050" dirty="0"/>
          </a:p>
        </p:txBody>
      </p:sp>
      <p:sp>
        <p:nvSpPr>
          <p:cNvPr id="19" name="Text 11"/>
          <p:cNvSpPr/>
          <p:nvPr/>
        </p:nvSpPr>
        <p:spPr>
          <a:xfrm>
            <a:off x="880824" y="4101227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"liked_user_id": "79"</a:t>
            </a:r>
            <a:endParaRPr lang="en-US" sz="1050" dirty="0"/>
          </a:p>
        </p:txBody>
      </p:sp>
      <p:sp>
        <p:nvSpPr>
          <p:cNvPr id="20" name="Text 12"/>
          <p:cNvSpPr/>
          <p:nvPr/>
        </p:nvSpPr>
        <p:spPr>
          <a:xfrm>
            <a:off x="880824" y="4407098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050" dirty="0"/>
          </a:p>
        </p:txBody>
      </p:sp>
      <p:sp>
        <p:nvSpPr>
          <p:cNvPr id="21" name="Shape 13"/>
          <p:cNvSpPr/>
          <p:nvPr/>
        </p:nvSpPr>
        <p:spPr>
          <a:xfrm>
            <a:off x="730091" y="5121235"/>
            <a:ext cx="5855018" cy="2536865"/>
          </a:xfrm>
          <a:prstGeom prst="roundRect">
            <a:avLst>
              <a:gd name="adj" fmla="val 288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5105995"/>
            <a:ext cx="5855018" cy="60960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4917877"/>
            <a:ext cx="406718" cy="406718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3576280" y="5008539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3</a:t>
            </a:r>
            <a:endParaRPr lang="en-US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25" name="Text 15"/>
          <p:cNvSpPr/>
          <p:nvPr/>
        </p:nvSpPr>
        <p:spPr>
          <a:xfrm>
            <a:off x="880824" y="5460206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300" dirty="0"/>
          </a:p>
        </p:txBody>
      </p:sp>
      <p:sp>
        <p:nvSpPr>
          <p:cNvPr id="26" name="Text 16"/>
          <p:cNvSpPr/>
          <p:nvPr/>
        </p:nvSpPr>
        <p:spPr>
          <a:xfrm>
            <a:off x="880824" y="5753457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Utilizza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findOneAndUpdate</a:t>
            </a: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con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$addToSet</a:t>
            </a: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per evitare duplicati.</a:t>
            </a:r>
            <a:endParaRPr lang="en-US" sz="1050" dirty="0"/>
          </a:p>
        </p:txBody>
      </p:sp>
      <p:sp>
        <p:nvSpPr>
          <p:cNvPr id="27" name="Text 17"/>
          <p:cNvSpPr/>
          <p:nvPr/>
        </p:nvSpPr>
        <p:spPr>
          <a:xfrm>
            <a:off x="880824" y="6059329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updatedUser = await User.findOneAndUpdate(</a:t>
            </a:r>
            <a:endParaRPr lang="en-US" sz="1050" dirty="0"/>
          </a:p>
        </p:txBody>
      </p:sp>
      <p:sp>
        <p:nvSpPr>
          <p:cNvPr id="28" name="Text 18"/>
          <p:cNvSpPr/>
          <p:nvPr/>
        </p:nvSpPr>
        <p:spPr>
          <a:xfrm>
            <a:off x="880824" y="6365200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user_id: body.user_id },</a:t>
            </a:r>
            <a:endParaRPr lang="en-US" sz="1050" dirty="0"/>
          </a:p>
        </p:txBody>
      </p:sp>
      <p:sp>
        <p:nvSpPr>
          <p:cNvPr id="29" name="Text 19"/>
          <p:cNvSpPr/>
          <p:nvPr/>
        </p:nvSpPr>
        <p:spPr>
          <a:xfrm>
            <a:off x="880824" y="6671072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$addToSet: { likes_people: body.liked_user_id } },</a:t>
            </a:r>
            <a:endParaRPr lang="en-US" sz="1050" dirty="0"/>
          </a:p>
        </p:txBody>
      </p:sp>
      <p:sp>
        <p:nvSpPr>
          <p:cNvPr id="30" name="Text 20"/>
          <p:cNvSpPr/>
          <p:nvPr/>
        </p:nvSpPr>
        <p:spPr>
          <a:xfrm>
            <a:off x="880824" y="6976943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new: true } </a:t>
            </a:r>
            <a:endParaRPr lang="en-US" sz="1050" dirty="0"/>
          </a:p>
        </p:txBody>
      </p:sp>
      <p:sp>
        <p:nvSpPr>
          <p:cNvPr id="31" name="Text 21"/>
          <p:cNvSpPr/>
          <p:nvPr/>
        </p:nvSpPr>
        <p:spPr>
          <a:xfrm>
            <a:off x="880824" y="728281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  <a:endParaRPr lang="en-US" sz="1050" dirty="0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2A2B41D9-6402-814F-CDA2-663A6ED95140}"/>
              </a:ext>
            </a:extLst>
          </p:cNvPr>
          <p:cNvSpPr/>
          <p:nvPr/>
        </p:nvSpPr>
        <p:spPr>
          <a:xfrm>
            <a:off x="12814126" y="8074095"/>
            <a:ext cx="1816274" cy="15550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198" y="819150"/>
            <a:ext cx="6959084" cy="66691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66882" y="602456"/>
            <a:ext cx="2225040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find_similar_user</a:t>
            </a:r>
            <a:endParaRPr lang="en-US" sz="1400" dirty="0"/>
          </a:p>
        </p:txBody>
      </p:sp>
      <p:sp>
        <p:nvSpPr>
          <p:cNvPr id="5" name="Text 1"/>
          <p:cNvSpPr/>
          <p:nvPr/>
        </p:nvSpPr>
        <p:spPr>
          <a:xfrm>
            <a:off x="766882" y="985004"/>
            <a:ext cx="5781437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un utente con interessi simili a un altro utente.</a:t>
            </a:r>
            <a:endParaRPr lang="en-US" sz="1100" dirty="0"/>
          </a:p>
        </p:txBody>
      </p:sp>
      <p:sp>
        <p:nvSpPr>
          <p:cNvPr id="6" name="Shape 2"/>
          <p:cNvSpPr/>
          <p:nvPr/>
        </p:nvSpPr>
        <p:spPr>
          <a:xfrm>
            <a:off x="766882" y="1586508"/>
            <a:ext cx="5781437" cy="1307425"/>
          </a:xfrm>
          <a:prstGeom prst="roundRect">
            <a:avLst>
              <a:gd name="adj" fmla="val 5595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1571268"/>
            <a:ext cx="5781437" cy="6096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1372910"/>
            <a:ext cx="427196" cy="42719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72113" y="1468692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1</a:t>
            </a:r>
            <a:endParaRPr lang="en-US" sz="20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0" name="Text 4"/>
          <p:cNvSpPr/>
          <p:nvPr/>
        </p:nvSpPr>
        <p:spPr>
          <a:xfrm>
            <a:off x="924520" y="1942505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400" dirty="0"/>
          </a:p>
        </p:txBody>
      </p:sp>
      <p:sp>
        <p:nvSpPr>
          <p:cNvPr id="11" name="Text 5"/>
          <p:cNvSpPr/>
          <p:nvPr/>
        </p:nvSpPr>
        <p:spPr>
          <a:xfrm>
            <a:off x="924520" y="2250281"/>
            <a:ext cx="5466159" cy="486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https://kn02x41x87.execute-api.us-east-1.amazonaws.com/default/Find_Similar_User</a:t>
            </a:r>
            <a:endParaRPr lang="en-US" sz="1100" dirty="0"/>
          </a:p>
        </p:txBody>
      </p:sp>
      <p:sp>
        <p:nvSpPr>
          <p:cNvPr id="12" name="Shape 6"/>
          <p:cNvSpPr/>
          <p:nvPr/>
        </p:nvSpPr>
        <p:spPr>
          <a:xfrm>
            <a:off x="766882" y="3249930"/>
            <a:ext cx="5781437" cy="2049542"/>
          </a:xfrm>
          <a:prstGeom prst="roundRect">
            <a:avLst>
              <a:gd name="adj" fmla="val 3569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3234690"/>
            <a:ext cx="5781437" cy="6096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3036332"/>
            <a:ext cx="427196" cy="42719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72113" y="3143131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2</a:t>
            </a:r>
            <a:endParaRPr lang="en-US" sz="16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16" name="Text 8"/>
          <p:cNvSpPr/>
          <p:nvPr/>
        </p:nvSpPr>
        <p:spPr>
          <a:xfrm>
            <a:off x="924520" y="3605927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 </a:t>
            </a:r>
            <a:endParaRPr lang="en-US" sz="1400" dirty="0"/>
          </a:p>
        </p:txBody>
      </p:sp>
      <p:sp>
        <p:nvSpPr>
          <p:cNvPr id="17" name="Text 9"/>
          <p:cNvSpPr/>
          <p:nvPr/>
        </p:nvSpPr>
        <p:spPr>
          <a:xfrm>
            <a:off x="924520" y="3913703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100" dirty="0"/>
          </a:p>
        </p:txBody>
      </p:sp>
      <p:sp>
        <p:nvSpPr>
          <p:cNvPr id="18" name="Text 10"/>
          <p:cNvSpPr/>
          <p:nvPr/>
        </p:nvSpPr>
        <p:spPr>
          <a:xfrm>
            <a:off x="924520" y="4242078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"user_id": "6",</a:t>
            </a:r>
            <a:endParaRPr lang="en-US" sz="1100" dirty="0"/>
          </a:p>
        </p:txBody>
      </p:sp>
      <p:sp>
        <p:nvSpPr>
          <p:cNvPr id="19" name="Text 11"/>
          <p:cNvSpPr/>
          <p:nvPr/>
        </p:nvSpPr>
        <p:spPr>
          <a:xfrm>
            <a:off x="924520" y="4570452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"page": "5"</a:t>
            </a:r>
            <a:endParaRPr lang="en-US" sz="1100" dirty="0"/>
          </a:p>
        </p:txBody>
      </p:sp>
      <p:sp>
        <p:nvSpPr>
          <p:cNvPr id="20" name="Text 12"/>
          <p:cNvSpPr/>
          <p:nvPr/>
        </p:nvSpPr>
        <p:spPr>
          <a:xfrm>
            <a:off x="924520" y="4898827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21" name="Shape 13"/>
          <p:cNvSpPr/>
          <p:nvPr/>
        </p:nvSpPr>
        <p:spPr>
          <a:xfrm>
            <a:off x="766882" y="5655469"/>
            <a:ext cx="5781437" cy="2049542"/>
          </a:xfrm>
          <a:prstGeom prst="roundRect">
            <a:avLst>
              <a:gd name="adj" fmla="val 3569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5640229"/>
            <a:ext cx="5781437" cy="60960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5441871"/>
            <a:ext cx="427196" cy="427196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3572113" y="5537653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2400" b="1" dirty="0">
                <a:solidFill>
                  <a:schemeClr val="bg1"/>
                </a:solidFill>
                <a:latin typeface="Inconsolata Bold"/>
                <a:ea typeface="Inconsolata Bold"/>
                <a:cs typeface="Inconsolata Bold" pitchFamily="34" charset="-120"/>
              </a:rPr>
              <a:t>3</a:t>
            </a:r>
            <a:endParaRPr lang="en-US" sz="2400" dirty="0">
              <a:solidFill>
                <a:schemeClr val="bg1"/>
              </a:solidFill>
              <a:latin typeface="Inconsolata Bold"/>
              <a:ea typeface="Inconsolata Bold"/>
            </a:endParaRPr>
          </a:p>
        </p:txBody>
      </p:sp>
      <p:sp>
        <p:nvSpPr>
          <p:cNvPr id="25" name="Text 15"/>
          <p:cNvSpPr/>
          <p:nvPr/>
        </p:nvSpPr>
        <p:spPr>
          <a:xfrm>
            <a:off x="924520" y="6011466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400" dirty="0"/>
          </a:p>
        </p:txBody>
      </p:sp>
      <p:sp>
        <p:nvSpPr>
          <p:cNvPr id="26" name="Text 16"/>
          <p:cNvSpPr/>
          <p:nvPr/>
        </p:nvSpPr>
        <p:spPr>
          <a:xfrm>
            <a:off x="924520" y="6319242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users = await User.find({</a:t>
            </a:r>
            <a:endParaRPr lang="en-US" sz="1100" dirty="0"/>
          </a:p>
        </p:txBody>
      </p:sp>
      <p:sp>
        <p:nvSpPr>
          <p:cNvPr id="27" name="Text 17"/>
          <p:cNvSpPr/>
          <p:nvPr/>
        </p:nvSpPr>
        <p:spPr>
          <a:xfrm>
            <a:off x="924520" y="6647617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'likes.tags': { $in: tags },</a:t>
            </a:r>
            <a:endParaRPr lang="en-US" sz="1100" dirty="0"/>
          </a:p>
        </p:txBody>
      </p:sp>
      <p:sp>
        <p:nvSpPr>
          <p:cNvPr id="28" name="Text 18"/>
          <p:cNvSpPr/>
          <p:nvPr/>
        </p:nvSpPr>
        <p:spPr>
          <a:xfrm>
            <a:off x="924520" y="6975991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                          </a:t>
            </a: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user_id: { $ne: currentUserId }  </a:t>
            </a:r>
            <a:endParaRPr lang="en-US" sz="1100" dirty="0"/>
          </a:p>
        </p:txBody>
      </p:sp>
      <p:sp>
        <p:nvSpPr>
          <p:cNvPr id="29" name="Text 19"/>
          <p:cNvSpPr/>
          <p:nvPr/>
        </p:nvSpPr>
        <p:spPr>
          <a:xfrm>
            <a:off x="924520" y="7304365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}).limit(1).skip(page);</a:t>
            </a:r>
            <a:endParaRPr lang="en-US" sz="1100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A09A1A67-2ACE-64B1-FFC5-6061B5A9951F}"/>
              </a:ext>
            </a:extLst>
          </p:cNvPr>
          <p:cNvSpPr/>
          <p:nvPr/>
        </p:nvSpPr>
        <p:spPr>
          <a:xfrm>
            <a:off x="12814126" y="7547372"/>
            <a:ext cx="1816274" cy="682228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8334"/>
            <a:ext cx="725626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Modello Utente (Mongoose Schema)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789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struttura dati fondamentale per gli utenti nel nostro database MongoDB.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96991"/>
            <a:ext cx="13042821" cy="4674156"/>
          </a:xfrm>
          <a:prstGeom prst="roundRect">
            <a:avLst>
              <a:gd name="adj" fmla="val 72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801410" y="2604611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1028343" y="2748320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940379" y="2748320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 univoco dell'utente (Stringa).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270171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7"/>
          <p:cNvSpPr/>
          <p:nvPr/>
        </p:nvSpPr>
        <p:spPr>
          <a:xfrm>
            <a:off x="1028343" y="3413879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first_name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940379" y="3413879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Nome dell'utente (Stringa).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935730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10"/>
          <p:cNvSpPr/>
          <p:nvPr/>
        </p:nvSpPr>
        <p:spPr>
          <a:xfrm>
            <a:off x="1028343" y="4079438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last_name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940379" y="4079438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Cognome dell'utente (Stringa).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601289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3"/>
          <p:cNvSpPr/>
          <p:nvPr/>
        </p:nvSpPr>
        <p:spPr>
          <a:xfrm>
            <a:off x="1028343" y="4744998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username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940379" y="4744998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Nome utente univoco (Stringa).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266849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6"/>
          <p:cNvSpPr/>
          <p:nvPr/>
        </p:nvSpPr>
        <p:spPr>
          <a:xfrm>
            <a:off x="1028343" y="5410557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thumbnail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4940379" y="5410557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URL dell'immagine del profilo (Stringa).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932408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1" name="Text 19"/>
          <p:cNvSpPr/>
          <p:nvPr/>
        </p:nvSpPr>
        <p:spPr>
          <a:xfrm>
            <a:off x="1028343" y="6076117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likes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4940379" y="6076117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Campo generico per futuri "Mi Piace" (Mixed Type).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6597968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22"/>
          <p:cNvSpPr/>
          <p:nvPr/>
        </p:nvSpPr>
        <p:spPr>
          <a:xfrm>
            <a:off x="1028343" y="6741676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likes_people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4940379" y="6741676"/>
            <a:ext cx="8661797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Array di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di persone a cui è stato messo "Mi Piace" (Array di Stringhe).</a:t>
            </a:r>
            <a:endParaRPr lang="en-US" sz="1750" dirty="0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5CC6D577-08E6-31A1-4BBF-02ADD09D53DE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730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L'Esperienza Utente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779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Come le Lambda Function abilitano un'interfaccia utente fluida e reattiva.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22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Caricamento Profilo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Accesso ai dati utente con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get_user_by_id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4122777"/>
            <a:ext cx="3825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Visualizzazione Interazioni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get_likes_by_user_ids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per mostrare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profili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 cui un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utente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ha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messo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mi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piace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4122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Azione "Mi Piace"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dopo l'esecuzione di </a:t>
            </a:r>
            <a:r>
              <a:rPr lang="en-US" sz="1750" dirty="0" err="1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add_like_to_us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Feedback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immediato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all'utente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er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905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Ogni interazione è supportata da una funzione serverless dedicata.</a:t>
            </a:r>
            <a:endParaRPr lang="en-US" sz="175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571961C5-2C47-88F1-3FE8-1471AA341313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4241"/>
            <a:ext cx="657594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Criticità Tecniche Incontrate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663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Sfide e soluzioni nello sviluppo di Lambda Function.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8442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Text 3"/>
          <p:cNvSpPr/>
          <p:nvPr/>
        </p:nvSpPr>
        <p:spPr>
          <a:xfrm>
            <a:off x="1530906" y="3062288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Cold Start delle Lambda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552706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Tempi di risposta iniziali più lenti dovuti all'avvio dell'ambiente. 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3692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8" name="Text 6"/>
          <p:cNvSpPr/>
          <p:nvPr/>
        </p:nvSpPr>
        <p:spPr>
          <a:xfrm>
            <a:off x="1530906" y="44471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Validazione Input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530906" y="4937522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Garantire la robustezza delle API con una validazione dei parametri delle richieste.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7540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1530906" y="5831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Logging e Monitoring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530906" y="6322338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Utilizzo di AWS CloudWatch per tracciare errori e performance.</a:t>
            </a:r>
            <a:endParaRPr lang="en-US" sz="1750" dirty="0"/>
          </a:p>
        </p:txBody>
      </p:sp>
      <p:pic>
        <p:nvPicPr>
          <p:cNvPr id="16" name="Immagine 15" descr="Immagine che contiene viola, Lilac, violetto, lavanda&#10;&#10;Il contenuto generato dall&amp;#39;IA potrebbe non essere corretto.">
            <a:extLst>
              <a:ext uri="{FF2B5EF4-FFF2-40B4-BE49-F238E27FC236}">
                <a16:creationId xmlns:a16="http://schemas.microsoft.com/office/drawing/2014/main" id="{2B43A70A-80D8-571B-4018-148F4A130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98858" y="7695190"/>
            <a:ext cx="1704975" cy="52387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0663"/>
            <a:ext cx="61224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Possibili Evoluzioni Future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4712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Ampliamento delle funzionalità e ottimizzazioni.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893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Funzioni di Un-Like: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Implementare una Lambda per rimuovere i "Mi Piace".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1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Feed Personalizzati: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Integrare un sistema di raccomandazione basato sui "Mi Piace".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737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Notifiche Real-time: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Utilizzare AWS SNS o SQS per notifiche asincrone.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5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Ottimizzazione Costi: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Esplorare l'uso di AWS Graviton per le Lambda.</a:t>
            </a:r>
            <a:endParaRPr lang="en-US" sz="1750" dirty="0"/>
          </a:p>
        </p:txBody>
      </p:sp>
      <p:pic>
        <p:nvPicPr>
          <p:cNvPr id="8" name="Immagine 7" descr="Immagine che contiene viola, Lilac, violetto, lavanda&#10;&#10;Il contenuto generato dall&amp;#39;IA potrebbe non essere corretto.">
            <a:extLst>
              <a:ext uri="{FF2B5EF4-FFF2-40B4-BE49-F238E27FC236}">
                <a16:creationId xmlns:a16="http://schemas.microsoft.com/office/drawing/2014/main" id="{479EA520-FA8C-8AEC-4191-BEDC210878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08429" y="7598598"/>
            <a:ext cx="1704975" cy="5238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857</Words>
  <Application>Microsoft Office PowerPoint</Application>
  <PresentationFormat>Personalizzato</PresentationFormat>
  <Paragraphs>131</Paragraphs>
  <Slides>10</Slides>
  <Notes>10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1" baseType="lpstr"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Matteo Nicoli</cp:lastModifiedBy>
  <cp:revision>40</cp:revision>
  <dcterms:created xsi:type="dcterms:W3CDTF">2025-09-21T11:59:01Z</dcterms:created>
  <dcterms:modified xsi:type="dcterms:W3CDTF">2025-09-22T09:10:22Z</dcterms:modified>
</cp:coreProperties>
</file>